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Higuen Elegant Serif" charset="1" panose="00000000000000000000"/>
      <p:regular r:id="rId24"/>
    </p:embeddedFont>
    <p:embeddedFont>
      <p:font typeface="Body Grotesque" charset="1" panose="02000503040000020004"/>
      <p:regular r:id="rId25"/>
    </p:embeddedFont>
    <p:embeddedFont>
      <p:font typeface="Body Grotesque Bold" charset="1" panose="02000503040000020004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svg>
</file>

<file path=ppt/media/image16.jpe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66921" y="2880042"/>
            <a:ext cx="10554158" cy="4869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12"/>
              </a:lnSpc>
            </a:pPr>
            <a:r>
              <a:rPr lang="en-US" sz="18712">
                <a:solidFill>
                  <a:srgbClr val="FFFFFF"/>
                </a:solidFill>
                <a:latin typeface="Higuen Elegant Serif"/>
                <a:ea typeface="Higuen Elegant Serif"/>
                <a:cs typeface="Higuen Elegant Serif"/>
                <a:sym typeface="Higuen Elegant Serif"/>
              </a:rPr>
              <a:t>Intel &amp;</a:t>
            </a:r>
          </a:p>
          <a:p>
            <a:pPr algn="ctr">
              <a:lnSpc>
                <a:spcPts val="18712"/>
              </a:lnSpc>
            </a:pPr>
            <a:r>
              <a:rPr lang="en-US" sz="18712">
                <a:solidFill>
                  <a:srgbClr val="FFFFFF"/>
                </a:solidFill>
                <a:latin typeface="Higuen Elegant Serif"/>
                <a:ea typeface="Higuen Elegant Serif"/>
                <a:cs typeface="Higuen Elegant Serif"/>
                <a:sym typeface="Higuen Elegant Serif"/>
              </a:rPr>
              <a:t>Bill Gates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13634292" y="6512762"/>
            <a:ext cx="4653708" cy="3874212"/>
          </a:xfrm>
          <a:custGeom>
            <a:avLst/>
            <a:gdLst/>
            <a:ahLst/>
            <a:cxnLst/>
            <a:rect r="r" b="b" t="t" l="l"/>
            <a:pathLst>
              <a:path h="3874212" w="4653708">
                <a:moveTo>
                  <a:pt x="4653708" y="3874212"/>
                </a:moveTo>
                <a:lnTo>
                  <a:pt x="0" y="3874212"/>
                </a:lnTo>
                <a:lnTo>
                  <a:pt x="0" y="0"/>
                </a:lnTo>
                <a:lnTo>
                  <a:pt x="4653708" y="0"/>
                </a:lnTo>
                <a:lnTo>
                  <a:pt x="4653708" y="387421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5125634" cy="4267091"/>
          </a:xfrm>
          <a:custGeom>
            <a:avLst/>
            <a:gdLst/>
            <a:ahLst/>
            <a:cxnLst/>
            <a:rect r="r" b="b" t="t" l="l"/>
            <a:pathLst>
              <a:path h="4267091" w="5125634">
                <a:moveTo>
                  <a:pt x="0" y="0"/>
                </a:moveTo>
                <a:lnTo>
                  <a:pt x="5125634" y="0"/>
                </a:lnTo>
                <a:lnTo>
                  <a:pt x="5125634" y="4267091"/>
                </a:lnTo>
                <a:lnTo>
                  <a:pt x="0" y="4267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10800000">
            <a:off x="0" y="6512762"/>
            <a:ext cx="4653708" cy="3874212"/>
          </a:xfrm>
          <a:custGeom>
            <a:avLst/>
            <a:gdLst/>
            <a:ahLst/>
            <a:cxnLst/>
            <a:rect r="r" b="b" t="t" l="l"/>
            <a:pathLst>
              <a:path h="3874212" w="4653708">
                <a:moveTo>
                  <a:pt x="4653708" y="0"/>
                </a:moveTo>
                <a:lnTo>
                  <a:pt x="0" y="0"/>
                </a:lnTo>
                <a:lnTo>
                  <a:pt x="0" y="3874212"/>
                </a:lnTo>
                <a:lnTo>
                  <a:pt x="4653708" y="3874212"/>
                </a:lnTo>
                <a:lnTo>
                  <a:pt x="4653708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3771250" y="0"/>
            <a:ext cx="4653708" cy="3874212"/>
          </a:xfrm>
          <a:custGeom>
            <a:avLst/>
            <a:gdLst/>
            <a:ahLst/>
            <a:cxnLst/>
            <a:rect r="r" b="b" t="t" l="l"/>
            <a:pathLst>
              <a:path h="3874212" w="4653708">
                <a:moveTo>
                  <a:pt x="4653708" y="0"/>
                </a:moveTo>
                <a:lnTo>
                  <a:pt x="0" y="0"/>
                </a:lnTo>
                <a:lnTo>
                  <a:pt x="0" y="3874212"/>
                </a:lnTo>
                <a:lnTo>
                  <a:pt x="4653708" y="3874212"/>
                </a:lnTo>
                <a:lnTo>
                  <a:pt x="465370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94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0890" y="644750"/>
            <a:ext cx="16726220" cy="1965414"/>
            <a:chOff x="0" y="0"/>
            <a:chExt cx="4405260" cy="5176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5260" cy="517640"/>
            </a:xfrm>
            <a:custGeom>
              <a:avLst/>
              <a:gdLst/>
              <a:ahLst/>
              <a:cxnLst/>
              <a:rect r="r" b="b" t="t" l="l"/>
              <a:pathLst>
                <a:path h="517640" w="440526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471354"/>
                  </a:lnTo>
                  <a:cubicBezTo>
                    <a:pt x="4405260" y="496917"/>
                    <a:pt x="4384537" y="517640"/>
                    <a:pt x="4358974" y="517640"/>
                  </a:cubicBezTo>
                  <a:lnTo>
                    <a:pt x="46286" y="517640"/>
                  </a:lnTo>
                  <a:cubicBezTo>
                    <a:pt x="20723" y="517640"/>
                    <a:pt x="0" y="496917"/>
                    <a:pt x="0" y="471354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5260" cy="5557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80890" y="1362075"/>
            <a:ext cx="16726220" cy="999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9"/>
              </a:lnSpc>
            </a:pPr>
            <a:r>
              <a:rPr lang="en-US" b="true" sz="8799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Curiosidades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59692" y="4228147"/>
            <a:ext cx="7399608" cy="17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64" indent="-356232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O nome "Intel" vem de "Integrated Electronics" e é um trocadilho com "intelligence".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236228"/>
            <a:ext cx="7846938" cy="17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64" indent="-356232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Lançou o primeiro microprocessador comercial do mundo, o Intel 4004, em 1971.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59692" y="7230043"/>
            <a:ext cx="7399608" cy="1725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67" indent="-356233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Popularizou a "Lei de Moore", que prevê o aumento exponencial de transistores nos chips.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247197"/>
            <a:ext cx="8115300" cy="17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64" indent="-356232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Impulsionou a era dos PCs, fornecendo processadores para a IBM nos anos 1980.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228859"/>
            <a:ext cx="7846938" cy="1725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64" indent="-356232" lvl="1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Impulsionou a era dos PCs, fornecendo processadores para a IBM nos anos 1980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3634292" y="6512762"/>
            <a:ext cx="4653708" cy="3874212"/>
          </a:xfrm>
          <a:custGeom>
            <a:avLst/>
            <a:gdLst/>
            <a:ahLst/>
            <a:cxnLst/>
            <a:rect r="r" b="b" t="t" l="l"/>
            <a:pathLst>
              <a:path h="3874212" w="4653708">
                <a:moveTo>
                  <a:pt x="4653708" y="3874212"/>
                </a:moveTo>
                <a:lnTo>
                  <a:pt x="0" y="3874212"/>
                </a:lnTo>
                <a:lnTo>
                  <a:pt x="0" y="0"/>
                </a:lnTo>
                <a:lnTo>
                  <a:pt x="4653708" y="0"/>
                </a:lnTo>
                <a:lnTo>
                  <a:pt x="4653708" y="387421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5125634" cy="4267091"/>
          </a:xfrm>
          <a:custGeom>
            <a:avLst/>
            <a:gdLst/>
            <a:ahLst/>
            <a:cxnLst/>
            <a:rect r="r" b="b" t="t" l="l"/>
            <a:pathLst>
              <a:path h="4267091" w="5125634">
                <a:moveTo>
                  <a:pt x="0" y="0"/>
                </a:moveTo>
                <a:lnTo>
                  <a:pt x="5125634" y="0"/>
                </a:lnTo>
                <a:lnTo>
                  <a:pt x="5125634" y="4267091"/>
                </a:lnTo>
                <a:lnTo>
                  <a:pt x="0" y="4267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0800000">
            <a:off x="0" y="6512762"/>
            <a:ext cx="4653708" cy="3874212"/>
          </a:xfrm>
          <a:custGeom>
            <a:avLst/>
            <a:gdLst/>
            <a:ahLst/>
            <a:cxnLst/>
            <a:rect r="r" b="b" t="t" l="l"/>
            <a:pathLst>
              <a:path h="3874212" w="4653708">
                <a:moveTo>
                  <a:pt x="4653708" y="0"/>
                </a:moveTo>
                <a:lnTo>
                  <a:pt x="0" y="0"/>
                </a:lnTo>
                <a:lnTo>
                  <a:pt x="0" y="3874212"/>
                </a:lnTo>
                <a:lnTo>
                  <a:pt x="4653708" y="3874212"/>
                </a:lnTo>
                <a:lnTo>
                  <a:pt x="4653708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3771250" y="0"/>
            <a:ext cx="4653708" cy="3874212"/>
          </a:xfrm>
          <a:custGeom>
            <a:avLst/>
            <a:gdLst/>
            <a:ahLst/>
            <a:cxnLst/>
            <a:rect r="r" b="b" t="t" l="l"/>
            <a:pathLst>
              <a:path h="3874212" w="4653708">
                <a:moveTo>
                  <a:pt x="4653708" y="0"/>
                </a:moveTo>
                <a:lnTo>
                  <a:pt x="0" y="0"/>
                </a:lnTo>
                <a:lnTo>
                  <a:pt x="0" y="3874212"/>
                </a:lnTo>
                <a:lnTo>
                  <a:pt x="4653708" y="3874212"/>
                </a:lnTo>
                <a:lnTo>
                  <a:pt x="465370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081514" y="2900745"/>
            <a:ext cx="6124971" cy="612497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55855" t="0" r="-22193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5125634" y="1673223"/>
            <a:ext cx="7943325" cy="2959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80"/>
              </a:lnSpc>
            </a:pPr>
            <a:r>
              <a:rPr lang="en-US" sz="13225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Bill Gates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79476" y="1028700"/>
            <a:ext cx="12702149" cy="1725427"/>
            <a:chOff x="0" y="0"/>
            <a:chExt cx="3345422" cy="4544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45422" cy="454434"/>
            </a:xfrm>
            <a:custGeom>
              <a:avLst/>
              <a:gdLst/>
              <a:ahLst/>
              <a:cxnLst/>
              <a:rect r="r" b="b" t="t" l="l"/>
              <a:pathLst>
                <a:path h="454434" w="3345422">
                  <a:moveTo>
                    <a:pt x="60950" y="0"/>
                  </a:moveTo>
                  <a:lnTo>
                    <a:pt x="3284472" y="0"/>
                  </a:lnTo>
                  <a:cubicBezTo>
                    <a:pt x="3300637" y="0"/>
                    <a:pt x="3316140" y="6421"/>
                    <a:pt x="3327570" y="17852"/>
                  </a:cubicBezTo>
                  <a:cubicBezTo>
                    <a:pt x="3339000" y="29282"/>
                    <a:pt x="3345422" y="44785"/>
                    <a:pt x="3345422" y="60950"/>
                  </a:cubicBezTo>
                  <a:lnTo>
                    <a:pt x="3345422" y="393484"/>
                  </a:lnTo>
                  <a:cubicBezTo>
                    <a:pt x="3345422" y="409649"/>
                    <a:pt x="3339000" y="425152"/>
                    <a:pt x="3327570" y="436582"/>
                  </a:cubicBezTo>
                  <a:cubicBezTo>
                    <a:pt x="3316140" y="448012"/>
                    <a:pt x="3300637" y="454434"/>
                    <a:pt x="3284472" y="454434"/>
                  </a:cubicBezTo>
                  <a:lnTo>
                    <a:pt x="60950" y="454434"/>
                  </a:lnTo>
                  <a:cubicBezTo>
                    <a:pt x="44785" y="454434"/>
                    <a:pt x="29282" y="448012"/>
                    <a:pt x="17852" y="436582"/>
                  </a:cubicBezTo>
                  <a:cubicBezTo>
                    <a:pt x="6421" y="425152"/>
                    <a:pt x="0" y="409649"/>
                    <a:pt x="0" y="393484"/>
                  </a:cubicBezTo>
                  <a:lnTo>
                    <a:pt x="0" y="60950"/>
                  </a:lnTo>
                  <a:cubicBezTo>
                    <a:pt x="0" y="44785"/>
                    <a:pt x="6421" y="29282"/>
                    <a:pt x="17852" y="17852"/>
                  </a:cubicBezTo>
                  <a:cubicBezTo>
                    <a:pt x="29282" y="6421"/>
                    <a:pt x="44785" y="0"/>
                    <a:pt x="6095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345422" cy="492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074677" y="1492871"/>
            <a:ext cx="5754400" cy="1021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6"/>
              </a:lnSpc>
            </a:pPr>
            <a:r>
              <a:rPr lang="en-US" b="true" sz="7606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Perfil Ético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3022959" y="0"/>
            <a:ext cx="6517256" cy="10287000"/>
          </a:xfrm>
          <a:custGeom>
            <a:avLst/>
            <a:gdLst/>
            <a:ahLst/>
            <a:cxnLst/>
            <a:rect r="r" b="b" t="t" l="l"/>
            <a:pathLst>
              <a:path h="10287000" w="6517256">
                <a:moveTo>
                  <a:pt x="0" y="0"/>
                </a:moveTo>
                <a:lnTo>
                  <a:pt x="6517255" y="0"/>
                </a:lnTo>
                <a:lnTo>
                  <a:pt x="651725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253" t="0" r="-5095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3894678"/>
            <a:ext cx="11129517" cy="4865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4"/>
              </a:lnSpc>
            </a:pPr>
            <a:r>
              <a:rPr lang="en-US" sz="3081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Destacam-se as habilidades socioemocionais que tornaram Bill Gates um líder de sucesso e um filantropo influente. Além de sua inteligência e conhecimento técnico, Gates possui habilidades como liderança, trabalho em equipe, empatia, resiliência e adaptabilidade. Essas qualidades foram cruciais para o sucesso da Microsoft e para sua atuação filantrópica. A combinação de habilidades técnicas e socioemocionais demonstra a importância de um desenvolvimento integral para alcançar resultados significativos em qualquer área.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448009"/>
            <a:ext cx="16726220" cy="1965414"/>
            <a:chOff x="0" y="0"/>
            <a:chExt cx="4405260" cy="5176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5260" cy="517640"/>
            </a:xfrm>
            <a:custGeom>
              <a:avLst/>
              <a:gdLst/>
              <a:ahLst/>
              <a:cxnLst/>
              <a:rect r="r" b="b" t="t" l="l"/>
              <a:pathLst>
                <a:path h="517640" w="440526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471354"/>
                  </a:lnTo>
                  <a:cubicBezTo>
                    <a:pt x="4405260" y="496917"/>
                    <a:pt x="4384537" y="517640"/>
                    <a:pt x="4358974" y="517640"/>
                  </a:cubicBezTo>
                  <a:lnTo>
                    <a:pt x="46286" y="517640"/>
                  </a:lnTo>
                  <a:cubicBezTo>
                    <a:pt x="20723" y="517640"/>
                    <a:pt x="0" y="496917"/>
                    <a:pt x="0" y="471354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5260" cy="5557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984447" y="4842132"/>
            <a:ext cx="2426252" cy="2311557"/>
          </a:xfrm>
          <a:custGeom>
            <a:avLst/>
            <a:gdLst/>
            <a:ahLst/>
            <a:cxnLst/>
            <a:rect r="r" b="b" t="t" l="l"/>
            <a:pathLst>
              <a:path h="2311557" w="2426252">
                <a:moveTo>
                  <a:pt x="0" y="0"/>
                </a:moveTo>
                <a:lnTo>
                  <a:pt x="2426252" y="0"/>
                </a:lnTo>
                <a:lnTo>
                  <a:pt x="2426252" y="2311556"/>
                </a:lnTo>
                <a:lnTo>
                  <a:pt x="0" y="23115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951610" y="953306"/>
            <a:ext cx="14881148" cy="1154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07"/>
              </a:lnSpc>
            </a:pPr>
            <a:r>
              <a:rPr lang="en-US" sz="5384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As principais contribuições da Microsoft para o desenvolvimento de software incluem: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95860" y="2988999"/>
            <a:ext cx="5154535" cy="3649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7888" indent="-278944" lvl="1">
              <a:lnSpc>
                <a:spcPts val="3617"/>
              </a:lnSpc>
              <a:buFont typeface="Arial"/>
              <a:buChar char="•"/>
            </a:pPr>
            <a:r>
              <a:rPr lang="en-US" b="true" sz="2584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Padronização: </a:t>
            </a:r>
            <a:r>
              <a:rPr lang="en-US" sz="2584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Microsoft estabeleceu padrões de software que foram amplamente adotados pela indústria, facilitando a criação de aplicativos e a interoperabilidade entre diferentes sistemas.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95860" y="7131733"/>
            <a:ext cx="6588587" cy="2669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7326" indent="-273663" lvl="1">
              <a:lnSpc>
                <a:spcPts val="3549"/>
              </a:lnSpc>
              <a:buFont typeface="Arial"/>
              <a:buChar char="•"/>
            </a:pPr>
            <a:r>
              <a:rPr lang="en-US" b="true" sz="2535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Produtividade: </a:t>
            </a:r>
            <a:r>
              <a:rPr lang="en-US" sz="2535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Ferramentas como o Microsoft Office (Word, Excel, PowerPoint) se tornaram indispensáveis para o trabalho em diversos setores, aumentando a produtividade e a eficiência.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015571" y="2803305"/>
            <a:ext cx="5824631" cy="3050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2143" indent="-271071" lvl="1">
              <a:lnSpc>
                <a:spcPts val="3515"/>
              </a:lnSpc>
              <a:buFont typeface="Arial"/>
              <a:buChar char="•"/>
            </a:pPr>
            <a:r>
              <a:rPr lang="en-US" b="true" sz="251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Plataformas de desenvolvimento: </a:t>
            </a:r>
            <a:r>
              <a:rPr lang="en-US" sz="2511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Microsoft oferece uma ampla gama de ferramentas e plataformas para desenvolvedores, facilitando a criação de aplicativos para diversas plataformas, desde desktops até dispositivos móveis e a nuvem.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15571" y="6962352"/>
            <a:ext cx="6588587" cy="1773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7326" indent="-273663" lvl="1">
              <a:lnSpc>
                <a:spcPts val="3549"/>
              </a:lnSpc>
              <a:buFont typeface="Arial"/>
              <a:buChar char="•"/>
            </a:pPr>
            <a:r>
              <a:rPr lang="en-US" b="true" sz="2535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Inovação: </a:t>
            </a:r>
            <a:r>
              <a:rPr lang="en-US" sz="2535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empresa continua investindo em pesquisa e desenvolvimento, buscando novas tecnologias e soluções para os desafios do futuro.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94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0890" y="644750"/>
            <a:ext cx="16726220" cy="1965414"/>
            <a:chOff x="0" y="0"/>
            <a:chExt cx="4405260" cy="5176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5260" cy="517640"/>
            </a:xfrm>
            <a:custGeom>
              <a:avLst/>
              <a:gdLst/>
              <a:ahLst/>
              <a:cxnLst/>
              <a:rect r="r" b="b" t="t" l="l"/>
              <a:pathLst>
                <a:path h="517640" w="440526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471354"/>
                  </a:lnTo>
                  <a:cubicBezTo>
                    <a:pt x="4405260" y="496917"/>
                    <a:pt x="4384537" y="517640"/>
                    <a:pt x="4358974" y="517640"/>
                  </a:cubicBezTo>
                  <a:lnTo>
                    <a:pt x="46286" y="517640"/>
                  </a:lnTo>
                  <a:cubicBezTo>
                    <a:pt x="20723" y="517640"/>
                    <a:pt x="0" y="496917"/>
                    <a:pt x="0" y="471354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5260" cy="5557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80890" y="1362075"/>
            <a:ext cx="16726220" cy="999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9"/>
              </a:lnSpc>
            </a:pPr>
            <a:r>
              <a:rPr lang="en-US" b="true" sz="8799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Curiosidades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4555" y="3302634"/>
            <a:ext cx="7399608" cy="1407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 strike="noStrike" u="none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 Seu primeiro software foi um jogo da velha programado quando ele tinha apenas 13 anos.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60172" y="6762114"/>
            <a:ext cx="7846938" cy="188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 strike="noStrike" u="none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 Suas primeiras lições de computação foram dadas por Paul Allen, que era três anos mais velho e futuramente iria fundar a Microsoft junto com Bill Gates.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157529"/>
            <a:ext cx="7399608" cy="1407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0" indent="-291465" lvl="1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Bill Gates alcançou 1590 pontos na prova para entrar em sua escola, a pontuação máxima era de 1660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60172" y="3744594"/>
            <a:ext cx="7846938" cy="188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Estudou na Lakeside School, uma das poucas escolas com terminal de computadores na época, e lá foi dispensado das aulas de matemáticas para se dedicar a programação.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4555" y="5402899"/>
            <a:ext cx="7399608" cy="188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 strike="noStrike" u="none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Aos 17 anos, ele vendeu seu primeiro programa de computador, um sistema de calendários para sua escola por US$4,2 mil dólares.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52235" y="219814"/>
            <a:ext cx="15983530" cy="1617772"/>
            <a:chOff x="0" y="0"/>
            <a:chExt cx="4209654" cy="4260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09654" cy="426080"/>
            </a:xfrm>
            <a:custGeom>
              <a:avLst/>
              <a:gdLst/>
              <a:ahLst/>
              <a:cxnLst/>
              <a:rect r="r" b="b" t="t" l="l"/>
              <a:pathLst>
                <a:path h="426080" w="4209654">
                  <a:moveTo>
                    <a:pt x="48437" y="0"/>
                  </a:moveTo>
                  <a:lnTo>
                    <a:pt x="4161217" y="0"/>
                  </a:lnTo>
                  <a:cubicBezTo>
                    <a:pt x="4187968" y="0"/>
                    <a:pt x="4209654" y="21686"/>
                    <a:pt x="4209654" y="48437"/>
                  </a:cubicBezTo>
                  <a:lnTo>
                    <a:pt x="4209654" y="377643"/>
                  </a:lnTo>
                  <a:cubicBezTo>
                    <a:pt x="4209654" y="404394"/>
                    <a:pt x="4187968" y="426080"/>
                    <a:pt x="4161217" y="426080"/>
                  </a:cubicBezTo>
                  <a:lnTo>
                    <a:pt x="48437" y="426080"/>
                  </a:lnTo>
                  <a:cubicBezTo>
                    <a:pt x="21686" y="426080"/>
                    <a:pt x="0" y="404394"/>
                    <a:pt x="0" y="377643"/>
                  </a:cubicBezTo>
                  <a:lnTo>
                    <a:pt x="0" y="48437"/>
                  </a:lnTo>
                  <a:cubicBezTo>
                    <a:pt x="0" y="21686"/>
                    <a:pt x="21686" y="0"/>
                    <a:pt x="4843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09654" cy="4641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548741" y="2514744"/>
            <a:ext cx="11190517" cy="7469670"/>
          </a:xfrm>
          <a:custGeom>
            <a:avLst/>
            <a:gdLst/>
            <a:ahLst/>
            <a:cxnLst/>
            <a:rect r="r" b="b" t="t" l="l"/>
            <a:pathLst>
              <a:path h="7469670" w="11190517">
                <a:moveTo>
                  <a:pt x="0" y="0"/>
                </a:moveTo>
                <a:lnTo>
                  <a:pt x="11190518" y="0"/>
                </a:lnTo>
                <a:lnTo>
                  <a:pt x="11190518" y="7469670"/>
                </a:lnTo>
                <a:lnTo>
                  <a:pt x="0" y="74696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451106" y="849061"/>
            <a:ext cx="11385787" cy="69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67"/>
              </a:lnSpc>
            </a:pPr>
            <a:r>
              <a:rPr lang="en-US" b="true" sz="6084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Banco de dados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00957" y="702137"/>
            <a:ext cx="11086086" cy="8882726"/>
          </a:xfrm>
          <a:custGeom>
            <a:avLst/>
            <a:gdLst/>
            <a:ahLst/>
            <a:cxnLst/>
            <a:rect r="r" b="b" t="t" l="l"/>
            <a:pathLst>
              <a:path h="8882726" w="11086086">
                <a:moveTo>
                  <a:pt x="0" y="0"/>
                </a:moveTo>
                <a:lnTo>
                  <a:pt x="11086086" y="0"/>
                </a:lnTo>
                <a:lnTo>
                  <a:pt x="11086086" y="8882726"/>
                </a:lnTo>
                <a:lnTo>
                  <a:pt x="0" y="88827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846216"/>
            <a:ext cx="1011596" cy="6651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60"/>
              </a:lnSpc>
            </a:pPr>
            <a:r>
              <a:rPr lang="en-US" b="true" sz="782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MODELO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7704" y="1846216"/>
            <a:ext cx="1011596" cy="6651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60"/>
              </a:lnSpc>
            </a:pPr>
            <a:r>
              <a:rPr lang="en-US" b="true" sz="782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LÓGICO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52235" y="219814"/>
            <a:ext cx="15983530" cy="1617772"/>
            <a:chOff x="0" y="0"/>
            <a:chExt cx="4209654" cy="4260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09654" cy="426080"/>
            </a:xfrm>
            <a:custGeom>
              <a:avLst/>
              <a:gdLst/>
              <a:ahLst/>
              <a:cxnLst/>
              <a:rect r="r" b="b" t="t" l="l"/>
              <a:pathLst>
                <a:path h="426080" w="4209654">
                  <a:moveTo>
                    <a:pt x="48437" y="0"/>
                  </a:moveTo>
                  <a:lnTo>
                    <a:pt x="4161217" y="0"/>
                  </a:lnTo>
                  <a:cubicBezTo>
                    <a:pt x="4187968" y="0"/>
                    <a:pt x="4209654" y="21686"/>
                    <a:pt x="4209654" y="48437"/>
                  </a:cubicBezTo>
                  <a:lnTo>
                    <a:pt x="4209654" y="377643"/>
                  </a:lnTo>
                  <a:cubicBezTo>
                    <a:pt x="4209654" y="404394"/>
                    <a:pt x="4187968" y="426080"/>
                    <a:pt x="4161217" y="426080"/>
                  </a:cubicBezTo>
                  <a:lnTo>
                    <a:pt x="48437" y="426080"/>
                  </a:lnTo>
                  <a:cubicBezTo>
                    <a:pt x="21686" y="426080"/>
                    <a:pt x="0" y="404394"/>
                    <a:pt x="0" y="377643"/>
                  </a:cubicBezTo>
                  <a:lnTo>
                    <a:pt x="0" y="48437"/>
                  </a:lnTo>
                  <a:cubicBezTo>
                    <a:pt x="0" y="21686"/>
                    <a:pt x="21686" y="0"/>
                    <a:pt x="4843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09654" cy="4641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799019" y="2951019"/>
            <a:ext cx="10757846" cy="5867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98"/>
              </a:lnSpc>
            </a:pPr>
            <a:r>
              <a:rPr lang="en-US" sz="3356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Inspirado em Pacman, come letrinhas é um jogo desenvolvido através da biblioteca pygame, nele o personagem Pacman controlado pelo jogador deve fugir dos fantasmas que o perseguirão pelo mapa enquanto tenta pegar as esferas amarelas para pontuar e também as letras espalhadas pelo mapa do jogo para descobrir a palavra misteriosa da fase, ao pegar as letras a palavra misteriosa relacionada ao tema do nosso trabalho será desvendada e assim uma nova fase se iniciará com uma nova palavra para ser desvendada.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3701444" y="3285585"/>
            <a:ext cx="3785998" cy="5246370"/>
            <a:chOff x="0" y="0"/>
            <a:chExt cx="4734560" cy="65608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6830" y="50800"/>
              <a:ext cx="4645660" cy="6473190"/>
            </a:xfrm>
            <a:custGeom>
              <a:avLst/>
              <a:gdLst/>
              <a:ahLst/>
              <a:cxnLst/>
              <a:rect r="r" b="b" t="t" l="l"/>
              <a:pathLst>
                <a:path h="6473190" w="4645660">
                  <a:moveTo>
                    <a:pt x="4368800" y="0"/>
                  </a:moveTo>
                  <a:lnTo>
                    <a:pt x="276860" y="0"/>
                  </a:lnTo>
                  <a:cubicBezTo>
                    <a:pt x="124460" y="0"/>
                    <a:pt x="0" y="123190"/>
                    <a:pt x="0" y="276860"/>
                  </a:cubicBezTo>
                  <a:lnTo>
                    <a:pt x="0" y="6196330"/>
                  </a:lnTo>
                  <a:cubicBezTo>
                    <a:pt x="0" y="6350000"/>
                    <a:pt x="124460" y="6473190"/>
                    <a:pt x="276860" y="6473190"/>
                  </a:cubicBezTo>
                  <a:lnTo>
                    <a:pt x="4368800" y="6473190"/>
                  </a:lnTo>
                  <a:cubicBezTo>
                    <a:pt x="4522470" y="6473190"/>
                    <a:pt x="4645660" y="6348730"/>
                    <a:pt x="4645660" y="6196330"/>
                  </a:cubicBezTo>
                  <a:lnTo>
                    <a:pt x="4645660" y="276860"/>
                  </a:lnTo>
                  <a:cubicBezTo>
                    <a:pt x="4645660" y="123190"/>
                    <a:pt x="4522470" y="0"/>
                    <a:pt x="4368800" y="0"/>
                  </a:cubicBezTo>
                  <a:close/>
                  <a:moveTo>
                    <a:pt x="4425950" y="6156960"/>
                  </a:moveTo>
                  <a:cubicBezTo>
                    <a:pt x="4425950" y="6212840"/>
                    <a:pt x="4380230" y="6258560"/>
                    <a:pt x="4324350" y="6258560"/>
                  </a:cubicBezTo>
                  <a:lnTo>
                    <a:pt x="321310" y="6258560"/>
                  </a:lnTo>
                  <a:cubicBezTo>
                    <a:pt x="265430" y="6258560"/>
                    <a:pt x="219710" y="6212840"/>
                    <a:pt x="219710" y="6156960"/>
                  </a:cubicBezTo>
                  <a:lnTo>
                    <a:pt x="219710" y="316230"/>
                  </a:lnTo>
                  <a:cubicBezTo>
                    <a:pt x="219710" y="260350"/>
                    <a:pt x="265430" y="214630"/>
                    <a:pt x="321310" y="214630"/>
                  </a:cubicBezTo>
                  <a:lnTo>
                    <a:pt x="4325620" y="214630"/>
                  </a:lnTo>
                  <a:cubicBezTo>
                    <a:pt x="4381500" y="214630"/>
                    <a:pt x="4427220" y="260350"/>
                    <a:pt x="4427220" y="316230"/>
                  </a:cubicBezTo>
                  <a:lnTo>
                    <a:pt x="4427220" y="615696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6511"/>
              <a:ext cx="4716780" cy="6544310"/>
            </a:xfrm>
            <a:custGeom>
              <a:avLst/>
              <a:gdLst/>
              <a:ahLst/>
              <a:cxnLst/>
              <a:rect r="r" b="b" t="t" l="l"/>
              <a:pathLst>
                <a:path h="6544310" w="4716780">
                  <a:moveTo>
                    <a:pt x="4395470" y="36829"/>
                  </a:moveTo>
                  <a:cubicBezTo>
                    <a:pt x="4552950" y="36829"/>
                    <a:pt x="4681220" y="165099"/>
                    <a:pt x="4681220" y="322579"/>
                  </a:cubicBezTo>
                  <a:lnTo>
                    <a:pt x="4681220" y="6222999"/>
                  </a:lnTo>
                  <a:cubicBezTo>
                    <a:pt x="4681220" y="6380479"/>
                    <a:pt x="4552950" y="6508750"/>
                    <a:pt x="4395470" y="6508750"/>
                  </a:cubicBezTo>
                  <a:lnTo>
                    <a:pt x="321310" y="6508750"/>
                  </a:lnTo>
                  <a:cubicBezTo>
                    <a:pt x="163830" y="6508750"/>
                    <a:pt x="35560" y="6380480"/>
                    <a:pt x="35560" y="6223000"/>
                  </a:cubicBezTo>
                  <a:lnTo>
                    <a:pt x="35560" y="322580"/>
                  </a:lnTo>
                  <a:cubicBezTo>
                    <a:pt x="35560" y="165100"/>
                    <a:pt x="163830" y="36830"/>
                    <a:pt x="321310" y="36830"/>
                  </a:cubicBezTo>
                  <a:lnTo>
                    <a:pt x="4395470" y="36830"/>
                  </a:lnTo>
                  <a:moveTo>
                    <a:pt x="4395470" y="0"/>
                  </a:moveTo>
                  <a:lnTo>
                    <a:pt x="321310" y="0"/>
                  </a:lnTo>
                  <a:cubicBezTo>
                    <a:pt x="143510" y="0"/>
                    <a:pt x="0" y="144780"/>
                    <a:pt x="0" y="322580"/>
                  </a:cubicBezTo>
                  <a:lnTo>
                    <a:pt x="0" y="6223000"/>
                  </a:lnTo>
                  <a:cubicBezTo>
                    <a:pt x="0" y="6400800"/>
                    <a:pt x="143510" y="6544309"/>
                    <a:pt x="321310" y="6544309"/>
                  </a:cubicBezTo>
                  <a:lnTo>
                    <a:pt x="4395470" y="6544309"/>
                  </a:lnTo>
                  <a:cubicBezTo>
                    <a:pt x="4573270" y="6544309"/>
                    <a:pt x="4716780" y="6400800"/>
                    <a:pt x="4716780" y="6223000"/>
                  </a:cubicBezTo>
                  <a:lnTo>
                    <a:pt x="4716780" y="322580"/>
                  </a:lnTo>
                  <a:cubicBezTo>
                    <a:pt x="4716780" y="144780"/>
                    <a:pt x="4573270" y="0"/>
                    <a:pt x="4395470" y="0"/>
                  </a:cubicBezTo>
                  <a:close/>
                </a:path>
              </a:pathLst>
            </a:custGeom>
            <a:solidFill>
              <a:srgbClr val="565656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56540" y="265430"/>
              <a:ext cx="4207510" cy="6043930"/>
            </a:xfrm>
            <a:custGeom>
              <a:avLst/>
              <a:gdLst/>
              <a:ahLst/>
              <a:cxnLst/>
              <a:rect r="r" b="b" t="t" l="l"/>
              <a:pathLst>
                <a:path h="6043930" w="4207510">
                  <a:moveTo>
                    <a:pt x="4206240" y="5942330"/>
                  </a:moveTo>
                  <a:cubicBezTo>
                    <a:pt x="4206240" y="5998210"/>
                    <a:pt x="4160520" y="6043930"/>
                    <a:pt x="4104640" y="6043930"/>
                  </a:cubicBezTo>
                  <a:lnTo>
                    <a:pt x="101600" y="6043930"/>
                  </a:lnTo>
                  <a:cubicBezTo>
                    <a:pt x="45720" y="6043930"/>
                    <a:pt x="0" y="5998210"/>
                    <a:pt x="0" y="5942330"/>
                  </a:cubicBezTo>
                  <a:lnTo>
                    <a:pt x="0" y="101600"/>
                  </a:lnTo>
                  <a:cubicBezTo>
                    <a:pt x="0" y="45720"/>
                    <a:pt x="45720" y="0"/>
                    <a:pt x="101600" y="0"/>
                  </a:cubicBezTo>
                  <a:lnTo>
                    <a:pt x="4105910" y="0"/>
                  </a:lnTo>
                  <a:cubicBezTo>
                    <a:pt x="4161790" y="0"/>
                    <a:pt x="4207510" y="45720"/>
                    <a:pt x="4207510" y="101600"/>
                  </a:cubicBezTo>
                  <a:lnTo>
                    <a:pt x="4207510" y="5942330"/>
                  </a:lnTo>
                  <a:close/>
                </a:path>
              </a:pathLst>
            </a:custGeom>
            <a:blipFill>
              <a:blip r:embed="rId3"/>
              <a:stretch>
                <a:fillRect l="-7766" t="-5488" r="-7766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951378" y="120589"/>
              <a:ext cx="79963" cy="76322"/>
            </a:xfrm>
            <a:custGeom>
              <a:avLst/>
              <a:gdLst/>
              <a:ahLst/>
              <a:cxnLst/>
              <a:rect r="r" b="b" t="t" l="l"/>
              <a:pathLst>
                <a:path h="76322" w="79963">
                  <a:moveTo>
                    <a:pt x="39982" y="61"/>
                  </a:moveTo>
                  <a:cubicBezTo>
                    <a:pt x="26330" y="0"/>
                    <a:pt x="13688" y="7248"/>
                    <a:pt x="6844" y="19062"/>
                  </a:cubicBezTo>
                  <a:cubicBezTo>
                    <a:pt x="0" y="30875"/>
                    <a:pt x="0" y="45447"/>
                    <a:pt x="6844" y="57260"/>
                  </a:cubicBezTo>
                  <a:cubicBezTo>
                    <a:pt x="13688" y="69074"/>
                    <a:pt x="26330" y="76322"/>
                    <a:pt x="39982" y="76261"/>
                  </a:cubicBezTo>
                  <a:cubicBezTo>
                    <a:pt x="53634" y="76322"/>
                    <a:pt x="66276" y="69074"/>
                    <a:pt x="73120" y="57260"/>
                  </a:cubicBezTo>
                  <a:cubicBezTo>
                    <a:pt x="79964" y="45447"/>
                    <a:pt x="79964" y="30875"/>
                    <a:pt x="73120" y="19062"/>
                  </a:cubicBezTo>
                  <a:cubicBezTo>
                    <a:pt x="66276" y="7248"/>
                    <a:pt x="53634" y="0"/>
                    <a:pt x="39982" y="61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119473" y="104052"/>
              <a:ext cx="114614" cy="109395"/>
            </a:xfrm>
            <a:custGeom>
              <a:avLst/>
              <a:gdLst/>
              <a:ahLst/>
              <a:cxnLst/>
              <a:rect r="r" b="b" t="t" l="l"/>
              <a:pathLst>
                <a:path h="109395" w="114614">
                  <a:moveTo>
                    <a:pt x="57307" y="88"/>
                  </a:moveTo>
                  <a:cubicBezTo>
                    <a:pt x="37739" y="0"/>
                    <a:pt x="19619" y="10390"/>
                    <a:pt x="9809" y="27322"/>
                  </a:cubicBezTo>
                  <a:cubicBezTo>
                    <a:pt x="0" y="44255"/>
                    <a:pt x="0" y="65141"/>
                    <a:pt x="9809" y="82074"/>
                  </a:cubicBezTo>
                  <a:cubicBezTo>
                    <a:pt x="19619" y="99006"/>
                    <a:pt x="37739" y="109396"/>
                    <a:pt x="57307" y="109308"/>
                  </a:cubicBezTo>
                  <a:cubicBezTo>
                    <a:pt x="76875" y="109396"/>
                    <a:pt x="94995" y="99006"/>
                    <a:pt x="104804" y="82074"/>
                  </a:cubicBezTo>
                  <a:cubicBezTo>
                    <a:pt x="114614" y="65141"/>
                    <a:pt x="114614" y="44255"/>
                    <a:pt x="104804" y="27322"/>
                  </a:cubicBezTo>
                  <a:cubicBezTo>
                    <a:pt x="94995" y="10390"/>
                    <a:pt x="76875" y="0"/>
                    <a:pt x="57307" y="88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328944" y="128221"/>
              <a:ext cx="63971" cy="61058"/>
            </a:xfrm>
            <a:custGeom>
              <a:avLst/>
              <a:gdLst/>
              <a:ahLst/>
              <a:cxnLst/>
              <a:rect r="r" b="b" t="t" l="l"/>
              <a:pathLst>
                <a:path h="61058" w="63971">
                  <a:moveTo>
                    <a:pt x="31986" y="49"/>
                  </a:moveTo>
                  <a:cubicBezTo>
                    <a:pt x="21064" y="0"/>
                    <a:pt x="10951" y="5799"/>
                    <a:pt x="5476" y="15250"/>
                  </a:cubicBezTo>
                  <a:cubicBezTo>
                    <a:pt x="0" y="24700"/>
                    <a:pt x="0" y="36358"/>
                    <a:pt x="5476" y="45808"/>
                  </a:cubicBezTo>
                  <a:cubicBezTo>
                    <a:pt x="10951" y="55259"/>
                    <a:pt x="21064" y="61058"/>
                    <a:pt x="31986" y="61009"/>
                  </a:cubicBezTo>
                  <a:cubicBezTo>
                    <a:pt x="42908" y="61058"/>
                    <a:pt x="53021" y="55259"/>
                    <a:pt x="58496" y="45808"/>
                  </a:cubicBezTo>
                  <a:cubicBezTo>
                    <a:pt x="63971" y="36358"/>
                    <a:pt x="63971" y="24700"/>
                    <a:pt x="58496" y="15250"/>
                  </a:cubicBezTo>
                  <a:cubicBezTo>
                    <a:pt x="53021" y="5799"/>
                    <a:pt x="42908" y="0"/>
                    <a:pt x="31986" y="49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346270" y="144758"/>
              <a:ext cx="29320" cy="27985"/>
            </a:xfrm>
            <a:custGeom>
              <a:avLst/>
              <a:gdLst/>
              <a:ahLst/>
              <a:cxnLst/>
              <a:rect r="r" b="b" t="t" l="l"/>
              <a:pathLst>
                <a:path h="27985" w="29320">
                  <a:moveTo>
                    <a:pt x="14660" y="22"/>
                  </a:moveTo>
                  <a:cubicBezTo>
                    <a:pt x="9654" y="0"/>
                    <a:pt x="5019" y="2657"/>
                    <a:pt x="2509" y="6989"/>
                  </a:cubicBezTo>
                  <a:cubicBezTo>
                    <a:pt x="0" y="11320"/>
                    <a:pt x="0" y="16664"/>
                    <a:pt x="2509" y="20995"/>
                  </a:cubicBezTo>
                  <a:cubicBezTo>
                    <a:pt x="5019" y="25327"/>
                    <a:pt x="9654" y="27984"/>
                    <a:pt x="14660" y="27962"/>
                  </a:cubicBezTo>
                  <a:cubicBezTo>
                    <a:pt x="19666" y="27984"/>
                    <a:pt x="24301" y="25327"/>
                    <a:pt x="26811" y="20995"/>
                  </a:cubicBezTo>
                  <a:cubicBezTo>
                    <a:pt x="29320" y="16664"/>
                    <a:pt x="29320" y="11320"/>
                    <a:pt x="26811" y="6989"/>
                  </a:cubicBezTo>
                  <a:cubicBezTo>
                    <a:pt x="24301" y="2657"/>
                    <a:pt x="19666" y="0"/>
                    <a:pt x="14660" y="22"/>
                  </a:cubicBezTo>
                  <a:close/>
                </a:path>
              </a:pathLst>
            </a:custGeom>
            <a:solidFill>
              <a:srgbClr val="E9E8E9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2344044" y="144768"/>
              <a:ext cx="15993" cy="15264"/>
            </a:xfrm>
            <a:custGeom>
              <a:avLst/>
              <a:gdLst/>
              <a:ahLst/>
              <a:cxnLst/>
              <a:rect r="r" b="b" t="t" l="l"/>
              <a:pathLst>
                <a:path h="15264" w="15993">
                  <a:moveTo>
                    <a:pt x="7996" y="12"/>
                  </a:moveTo>
                  <a:cubicBezTo>
                    <a:pt x="5266" y="0"/>
                    <a:pt x="2737" y="1449"/>
                    <a:pt x="1368" y="3812"/>
                  </a:cubicBezTo>
                  <a:cubicBezTo>
                    <a:pt x="0" y="6175"/>
                    <a:pt x="0" y="9089"/>
                    <a:pt x="1368" y="11452"/>
                  </a:cubicBezTo>
                  <a:cubicBezTo>
                    <a:pt x="2737" y="13815"/>
                    <a:pt x="5266" y="15264"/>
                    <a:pt x="7996" y="15252"/>
                  </a:cubicBezTo>
                  <a:cubicBezTo>
                    <a:pt x="10726" y="15264"/>
                    <a:pt x="13255" y="13815"/>
                    <a:pt x="14623" y="11452"/>
                  </a:cubicBezTo>
                  <a:cubicBezTo>
                    <a:pt x="15992" y="9089"/>
                    <a:pt x="15992" y="6175"/>
                    <a:pt x="14623" y="3812"/>
                  </a:cubicBezTo>
                  <a:cubicBezTo>
                    <a:pt x="13255" y="1449"/>
                    <a:pt x="10726" y="0"/>
                    <a:pt x="7996" y="12"/>
                  </a:cubicBez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4716780" y="534670"/>
              <a:ext cx="19050" cy="278130"/>
            </a:xfrm>
            <a:custGeom>
              <a:avLst/>
              <a:gdLst/>
              <a:ahLst/>
              <a:cxnLst/>
              <a:rect r="r" b="b" t="t" l="l"/>
              <a:pathLst>
                <a:path h="278130" w="1905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4716780" y="861060"/>
              <a:ext cx="19050" cy="278130"/>
            </a:xfrm>
            <a:custGeom>
              <a:avLst/>
              <a:gdLst/>
              <a:ahLst/>
              <a:cxnLst/>
              <a:rect r="r" b="b" t="t" l="l"/>
              <a:pathLst>
                <a:path h="278130" w="1905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64000" y="-2540"/>
              <a:ext cx="320040" cy="19050"/>
            </a:xfrm>
            <a:custGeom>
              <a:avLst/>
              <a:gdLst/>
              <a:ahLst/>
              <a:cxnLst/>
              <a:rect r="r" b="b" t="t" l="l"/>
              <a:pathLst>
                <a:path h="19050" w="320040">
                  <a:moveTo>
                    <a:pt x="0" y="19050"/>
                  </a:moveTo>
                  <a:lnTo>
                    <a:pt x="320040" y="19050"/>
                  </a:lnTo>
                  <a:cubicBezTo>
                    <a:pt x="320040" y="0"/>
                    <a:pt x="304800" y="2540"/>
                    <a:pt x="285750" y="2540"/>
                  </a:cubicBezTo>
                  <a:lnTo>
                    <a:pt x="34290" y="2540"/>
                  </a:lnTo>
                  <a:cubicBezTo>
                    <a:pt x="15240" y="2540"/>
                    <a:pt x="0" y="0"/>
                    <a:pt x="0" y="1905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5908821" y="743019"/>
            <a:ext cx="6470358" cy="866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47"/>
              </a:lnSpc>
            </a:pPr>
            <a:r>
              <a:rPr lang="en-US" b="true" sz="7684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Python Game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87C5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94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806186" y="9069705"/>
            <a:ext cx="316736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4E94BA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56624" y="5411902"/>
            <a:ext cx="793411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33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971720" y="5411902"/>
            <a:ext cx="5167989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67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Integrantes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6624" y="6206446"/>
            <a:ext cx="793411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33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71720" y="6206446"/>
            <a:ext cx="5167989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67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Intel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56624" y="7000990"/>
            <a:ext cx="793411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33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11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71720" y="7000990"/>
            <a:ext cx="5167989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67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Bill Gates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58809" y="5411902"/>
            <a:ext cx="793411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33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15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73905" y="5411902"/>
            <a:ext cx="6489031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67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Banco de dados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558809" y="6206446"/>
            <a:ext cx="793411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33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17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73905" y="6206446"/>
            <a:ext cx="6527180" cy="448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6"/>
              </a:lnSpc>
            </a:pPr>
            <a:r>
              <a:rPr lang="en-US" sz="3396" spc="67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Python Game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80890" y="1028700"/>
            <a:ext cx="16478410" cy="2062220"/>
            <a:chOff x="0" y="0"/>
            <a:chExt cx="4339993" cy="54313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339993" cy="543136"/>
            </a:xfrm>
            <a:custGeom>
              <a:avLst/>
              <a:gdLst/>
              <a:ahLst/>
              <a:cxnLst/>
              <a:rect r="r" b="b" t="t" l="l"/>
              <a:pathLst>
                <a:path h="543136" w="4339993">
                  <a:moveTo>
                    <a:pt x="46982" y="0"/>
                  </a:moveTo>
                  <a:lnTo>
                    <a:pt x="4293011" y="0"/>
                  </a:lnTo>
                  <a:cubicBezTo>
                    <a:pt x="4318958" y="0"/>
                    <a:pt x="4339993" y="21035"/>
                    <a:pt x="4339993" y="46982"/>
                  </a:cubicBezTo>
                  <a:lnTo>
                    <a:pt x="4339993" y="496154"/>
                  </a:lnTo>
                  <a:cubicBezTo>
                    <a:pt x="4339993" y="508614"/>
                    <a:pt x="4335043" y="520564"/>
                    <a:pt x="4326232" y="529375"/>
                  </a:cubicBezTo>
                  <a:cubicBezTo>
                    <a:pt x="4317421" y="538186"/>
                    <a:pt x="4305471" y="543136"/>
                    <a:pt x="4293011" y="543136"/>
                  </a:cubicBezTo>
                  <a:lnTo>
                    <a:pt x="46982" y="543136"/>
                  </a:lnTo>
                  <a:cubicBezTo>
                    <a:pt x="34522" y="543136"/>
                    <a:pt x="22572" y="538186"/>
                    <a:pt x="13761" y="529375"/>
                  </a:cubicBezTo>
                  <a:cubicBezTo>
                    <a:pt x="4950" y="520564"/>
                    <a:pt x="0" y="508614"/>
                    <a:pt x="0" y="496154"/>
                  </a:cubicBezTo>
                  <a:lnTo>
                    <a:pt x="0" y="46982"/>
                  </a:lnTo>
                  <a:cubicBezTo>
                    <a:pt x="0" y="34522"/>
                    <a:pt x="4950" y="22572"/>
                    <a:pt x="13761" y="13761"/>
                  </a:cubicBezTo>
                  <a:cubicBezTo>
                    <a:pt x="22572" y="4950"/>
                    <a:pt x="34522" y="0"/>
                    <a:pt x="4698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339993" cy="5812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756624" y="1726753"/>
            <a:ext cx="16478410" cy="999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8799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Sumário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94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0890" y="644750"/>
            <a:ext cx="16726220" cy="1965414"/>
            <a:chOff x="0" y="0"/>
            <a:chExt cx="4405260" cy="5176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5260" cy="517640"/>
            </a:xfrm>
            <a:custGeom>
              <a:avLst/>
              <a:gdLst/>
              <a:ahLst/>
              <a:cxnLst/>
              <a:rect r="r" b="b" t="t" l="l"/>
              <a:pathLst>
                <a:path h="517640" w="440526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471354"/>
                  </a:lnTo>
                  <a:cubicBezTo>
                    <a:pt x="4405260" y="496917"/>
                    <a:pt x="4384537" y="517640"/>
                    <a:pt x="4358974" y="517640"/>
                  </a:cubicBezTo>
                  <a:lnTo>
                    <a:pt x="46286" y="517640"/>
                  </a:lnTo>
                  <a:cubicBezTo>
                    <a:pt x="20723" y="517640"/>
                    <a:pt x="0" y="496917"/>
                    <a:pt x="0" y="471354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5260" cy="5557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668812" y="3800864"/>
            <a:ext cx="3078359" cy="3078346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4290096" y="5409607"/>
            <a:ext cx="3061081" cy="3061068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7781247" y="3800864"/>
            <a:ext cx="3026156" cy="3026144"/>
            <a:chOff x="0" y="0"/>
            <a:chExt cx="6350000" cy="63499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403376" y="5617631"/>
            <a:ext cx="2966069" cy="2966057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4784375" y="3800864"/>
            <a:ext cx="3078359" cy="3078346"/>
            <a:chOff x="0" y="0"/>
            <a:chExt cx="6350000" cy="63499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3806186" y="9069705"/>
            <a:ext cx="316736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4E94BA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49659" y="1313450"/>
            <a:ext cx="6971124" cy="100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8999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Integrantes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53222" y="7108050"/>
            <a:ext cx="3578632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64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Riam Marques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529537" y="7108050"/>
            <a:ext cx="3354326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64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Carlos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883863" y="8720455"/>
            <a:ext cx="3354326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64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Fábio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865179" y="8720455"/>
            <a:ext cx="3578632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64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Raphaela Guedes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617349" y="7109136"/>
            <a:ext cx="3354326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64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Gaby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3634292" y="6512762"/>
            <a:ext cx="4653708" cy="3874212"/>
          </a:xfrm>
          <a:custGeom>
            <a:avLst/>
            <a:gdLst/>
            <a:ahLst/>
            <a:cxnLst/>
            <a:rect r="r" b="b" t="t" l="l"/>
            <a:pathLst>
              <a:path h="3874212" w="4653708">
                <a:moveTo>
                  <a:pt x="4653708" y="3874212"/>
                </a:moveTo>
                <a:lnTo>
                  <a:pt x="0" y="3874212"/>
                </a:lnTo>
                <a:lnTo>
                  <a:pt x="0" y="0"/>
                </a:lnTo>
                <a:lnTo>
                  <a:pt x="4653708" y="0"/>
                </a:lnTo>
                <a:lnTo>
                  <a:pt x="4653708" y="387421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5125634" cy="4267091"/>
          </a:xfrm>
          <a:custGeom>
            <a:avLst/>
            <a:gdLst/>
            <a:ahLst/>
            <a:cxnLst/>
            <a:rect r="r" b="b" t="t" l="l"/>
            <a:pathLst>
              <a:path h="4267091" w="5125634">
                <a:moveTo>
                  <a:pt x="0" y="0"/>
                </a:moveTo>
                <a:lnTo>
                  <a:pt x="5125634" y="0"/>
                </a:lnTo>
                <a:lnTo>
                  <a:pt x="5125634" y="4267091"/>
                </a:lnTo>
                <a:lnTo>
                  <a:pt x="0" y="4267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0800000">
            <a:off x="0" y="6512762"/>
            <a:ext cx="4653708" cy="3874212"/>
          </a:xfrm>
          <a:custGeom>
            <a:avLst/>
            <a:gdLst/>
            <a:ahLst/>
            <a:cxnLst/>
            <a:rect r="r" b="b" t="t" l="l"/>
            <a:pathLst>
              <a:path h="3874212" w="4653708">
                <a:moveTo>
                  <a:pt x="4653708" y="0"/>
                </a:moveTo>
                <a:lnTo>
                  <a:pt x="0" y="0"/>
                </a:lnTo>
                <a:lnTo>
                  <a:pt x="0" y="3874212"/>
                </a:lnTo>
                <a:lnTo>
                  <a:pt x="4653708" y="3874212"/>
                </a:lnTo>
                <a:lnTo>
                  <a:pt x="4653708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3771250" y="0"/>
            <a:ext cx="4653708" cy="3874212"/>
          </a:xfrm>
          <a:custGeom>
            <a:avLst/>
            <a:gdLst/>
            <a:ahLst/>
            <a:cxnLst/>
            <a:rect r="r" b="b" t="t" l="l"/>
            <a:pathLst>
              <a:path h="3874212" w="4653708">
                <a:moveTo>
                  <a:pt x="4653708" y="0"/>
                </a:moveTo>
                <a:lnTo>
                  <a:pt x="0" y="0"/>
                </a:lnTo>
                <a:lnTo>
                  <a:pt x="0" y="3874212"/>
                </a:lnTo>
                <a:lnTo>
                  <a:pt x="4653708" y="3874212"/>
                </a:lnTo>
                <a:lnTo>
                  <a:pt x="465370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153420" y="2152920"/>
            <a:ext cx="5981159" cy="598115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16666" t="0" r="-16666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94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0890" y="644750"/>
            <a:ext cx="16726220" cy="2824589"/>
            <a:chOff x="0" y="0"/>
            <a:chExt cx="4405260" cy="7439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5260" cy="743925"/>
            </a:xfrm>
            <a:custGeom>
              <a:avLst/>
              <a:gdLst/>
              <a:ahLst/>
              <a:cxnLst/>
              <a:rect r="r" b="b" t="t" l="l"/>
              <a:pathLst>
                <a:path h="743925" w="440526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697639"/>
                  </a:lnTo>
                  <a:cubicBezTo>
                    <a:pt x="4405260" y="723202"/>
                    <a:pt x="4384537" y="743925"/>
                    <a:pt x="4358974" y="743925"/>
                  </a:cubicBezTo>
                  <a:lnTo>
                    <a:pt x="46286" y="743925"/>
                  </a:lnTo>
                  <a:cubicBezTo>
                    <a:pt x="20723" y="743925"/>
                    <a:pt x="0" y="723202"/>
                    <a:pt x="0" y="697639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5260" cy="782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4403502"/>
            <a:ext cx="3721540" cy="37215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2208" r="0" b="-2208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687474" y="1328144"/>
            <a:ext cx="14218015" cy="1885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8799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Fundação da Intel: Quando e por quem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06186" y="9069705"/>
            <a:ext cx="316736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4E94BA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58985" y="5264971"/>
            <a:ext cx="6823107" cy="3842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37"/>
              </a:lnSpc>
            </a:pPr>
            <a:r>
              <a:rPr lang="en-US" sz="4383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Intel foi fundada por Robert Noyce e Gordon Moore, ex-funcionários da Fairchild Semiconductor.</a:t>
            </a:r>
          </a:p>
          <a:p>
            <a:pPr algn="l">
              <a:lnSpc>
                <a:spcPts val="6137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6645651" y="4317777"/>
            <a:ext cx="4996697" cy="825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56"/>
              </a:lnSpc>
            </a:pPr>
            <a:r>
              <a:rPr lang="en-US" sz="4897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Criada em 1968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94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0890" y="418032"/>
            <a:ext cx="16726220" cy="2170839"/>
            <a:chOff x="0" y="0"/>
            <a:chExt cx="4405260" cy="5717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5260" cy="571744"/>
            </a:xfrm>
            <a:custGeom>
              <a:avLst/>
              <a:gdLst/>
              <a:ahLst/>
              <a:cxnLst/>
              <a:rect r="r" b="b" t="t" l="l"/>
              <a:pathLst>
                <a:path h="571744" w="440526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525458"/>
                  </a:lnTo>
                  <a:cubicBezTo>
                    <a:pt x="4405260" y="537733"/>
                    <a:pt x="4400383" y="549506"/>
                    <a:pt x="4391703" y="558187"/>
                  </a:cubicBezTo>
                  <a:cubicBezTo>
                    <a:pt x="4383022" y="566867"/>
                    <a:pt x="4371249" y="571744"/>
                    <a:pt x="4358974" y="571744"/>
                  </a:cubicBezTo>
                  <a:lnTo>
                    <a:pt x="46286" y="571744"/>
                  </a:lnTo>
                  <a:cubicBezTo>
                    <a:pt x="20723" y="571744"/>
                    <a:pt x="0" y="551021"/>
                    <a:pt x="0" y="525458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5260" cy="609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806186" y="9069705"/>
            <a:ext cx="316736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4E94BA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87474" y="1232138"/>
            <a:ext cx="11256460" cy="83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5"/>
              </a:lnSpc>
            </a:pPr>
            <a:r>
              <a:rPr lang="en-US" sz="7481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História da Intel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87474" y="4183671"/>
            <a:ext cx="5875628" cy="5006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Intel nasceu de uma rebelião. Um grupo de engenheiros, insatisfeitos com seu chefe, deixou uma empresa de sucesso para fundar a própria. Entre eles, estavam os futuros fundadores da Intel, que revolucionaram a tecnologia com a criação do circuito integrado. A Intel se tornou líder mundial em microprocessadores, impulsionando a miniaturização dos computadores e a Lei de Moore, que previu o constante aumento da capacidade dos chips.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87474" y="3335946"/>
            <a:ext cx="466990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Origem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19674" y="3335946"/>
            <a:ext cx="610787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Corrida do Silício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819674" y="4183671"/>
            <a:ext cx="7399608" cy="3749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criação da Intel está diretamente ligada à Corrida do Silício, período da década de 1950 em que diversas empresas e cinetistas competiam para dominar a tecnologia baseada em semicondutores essa corrida ocorreu na região da Califórnia que ficou conhecida como Vale do Silício (em inglês: Silicon Valley, um apelido da região da baía de São Francisco). </a:t>
            </a:r>
          </a:p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Sendo, não só, fundada nesse contexto, como sendo uma das empresas mais emblemáticas desse período.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5360645" y="482686"/>
            <a:ext cx="2041530" cy="204153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16666" t="0" r="-16666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94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0890" y="644750"/>
            <a:ext cx="16726220" cy="1682883"/>
            <a:chOff x="0" y="0"/>
            <a:chExt cx="4405260" cy="443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5260" cy="443228"/>
            </a:xfrm>
            <a:custGeom>
              <a:avLst/>
              <a:gdLst/>
              <a:ahLst/>
              <a:cxnLst/>
              <a:rect r="r" b="b" t="t" l="l"/>
              <a:pathLst>
                <a:path h="443228" w="440526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396942"/>
                  </a:lnTo>
                  <a:cubicBezTo>
                    <a:pt x="4405260" y="409218"/>
                    <a:pt x="4400383" y="420991"/>
                    <a:pt x="4391703" y="429671"/>
                  </a:cubicBezTo>
                  <a:cubicBezTo>
                    <a:pt x="4383022" y="438352"/>
                    <a:pt x="4371249" y="443228"/>
                    <a:pt x="4358974" y="443228"/>
                  </a:cubicBezTo>
                  <a:lnTo>
                    <a:pt x="46286" y="443228"/>
                  </a:lnTo>
                  <a:cubicBezTo>
                    <a:pt x="20723" y="443228"/>
                    <a:pt x="0" y="422505"/>
                    <a:pt x="0" y="396942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5260" cy="4813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806186" y="9069705"/>
            <a:ext cx="316736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4E94BA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26270" y="1153134"/>
            <a:ext cx="9635460" cy="999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8799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Desenvolvimento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52812" y="4467257"/>
            <a:ext cx="13382376" cy="3118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20"/>
              </a:lnSpc>
            </a:pPr>
            <a:r>
              <a:rPr lang="en-US" sz="3586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Intel, desde sua fundação, foi pioneira na indústria de semicondutores, impulsionada pela visão inovadora de seus fundadores e pela Lei de Moore. A empresa rapidamente se destacou ao desenvolver o primeiro microprocessador comercial, o 4004, que revolucionou a indústria de computadores.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94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0890" y="388868"/>
            <a:ext cx="16726220" cy="2334730"/>
            <a:chOff x="0" y="0"/>
            <a:chExt cx="4405260" cy="6149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5260" cy="614908"/>
            </a:xfrm>
            <a:custGeom>
              <a:avLst/>
              <a:gdLst/>
              <a:ahLst/>
              <a:cxnLst/>
              <a:rect r="r" b="b" t="t" l="l"/>
              <a:pathLst>
                <a:path h="614908" w="440526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568622"/>
                  </a:lnTo>
                  <a:cubicBezTo>
                    <a:pt x="4405260" y="594185"/>
                    <a:pt x="4384537" y="614908"/>
                    <a:pt x="4358974" y="614908"/>
                  </a:cubicBezTo>
                  <a:lnTo>
                    <a:pt x="46286" y="614908"/>
                  </a:lnTo>
                  <a:cubicBezTo>
                    <a:pt x="20723" y="614908"/>
                    <a:pt x="0" y="594185"/>
                    <a:pt x="0" y="568622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5260" cy="653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706155" y="1223176"/>
            <a:ext cx="13822967" cy="999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8799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A estratégias da Intel: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16768" y="3508898"/>
            <a:ext cx="13804286" cy="1634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9135" indent="-339567" lvl="1">
              <a:lnSpc>
                <a:spcPts val="4403"/>
              </a:lnSpc>
              <a:buFont typeface="Arial"/>
              <a:buChar char="•"/>
            </a:pPr>
            <a:r>
              <a:rPr lang="en-US" b="true" sz="3145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Inovação constante: </a:t>
            </a:r>
            <a:r>
              <a:rPr lang="en-US" sz="3145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empresa investiu pesadamente em pesquisa e desenvolvimento, lançando produtos cada vez mais poderosos e eficientes.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16768" y="5806677"/>
            <a:ext cx="13804286" cy="1634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9135" indent="-339567" lvl="1">
              <a:lnSpc>
                <a:spcPts val="4403"/>
              </a:lnSpc>
              <a:buFont typeface="Arial"/>
              <a:buChar char="•"/>
            </a:pPr>
            <a:r>
              <a:rPr lang="en-US" b="true" sz="3145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Escala e custo: </a:t>
            </a:r>
            <a:r>
              <a:rPr lang="en-US" sz="3145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produção em larga escala e a otimização dos processos permitiram à Intel oferecer produtos de alta qualidade a preços competitivos.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16768" y="8108029"/>
            <a:ext cx="13804286" cy="1082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9135" indent="-339567" lvl="1">
              <a:lnSpc>
                <a:spcPts val="4403"/>
              </a:lnSpc>
              <a:buFont typeface="Arial"/>
              <a:buChar char="•"/>
            </a:pPr>
            <a:r>
              <a:rPr lang="en-US" b="true" sz="3145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Parcerias estratégicas: </a:t>
            </a:r>
            <a:r>
              <a:rPr lang="en-US" sz="3145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colaboração com empresas como a IBM foi fundamental para consolidar a posição da Intel no mercado.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E94B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994769"/>
            <a:ext cx="16726220" cy="1965414"/>
            <a:chOff x="0" y="0"/>
            <a:chExt cx="4405260" cy="5176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5260" cy="517640"/>
            </a:xfrm>
            <a:custGeom>
              <a:avLst/>
              <a:gdLst/>
              <a:ahLst/>
              <a:cxnLst/>
              <a:rect r="r" b="b" t="t" l="l"/>
              <a:pathLst>
                <a:path h="517640" w="440526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471354"/>
                  </a:lnTo>
                  <a:cubicBezTo>
                    <a:pt x="4405260" y="496917"/>
                    <a:pt x="4384537" y="517640"/>
                    <a:pt x="4358974" y="517640"/>
                  </a:cubicBezTo>
                  <a:lnTo>
                    <a:pt x="46286" y="517640"/>
                  </a:lnTo>
                  <a:cubicBezTo>
                    <a:pt x="20723" y="517640"/>
                    <a:pt x="0" y="496917"/>
                    <a:pt x="0" y="471354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05260" cy="5557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832989" y="1644419"/>
            <a:ext cx="12622022" cy="999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8799" b="true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Desafios e Adaptação: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51817" y="4487536"/>
            <a:ext cx="13584366" cy="1245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8699" indent="-389350" lvl="1">
              <a:lnSpc>
                <a:spcPts val="5049"/>
              </a:lnSpc>
              <a:buFont typeface="Arial"/>
              <a:buChar char="•"/>
            </a:pPr>
            <a:r>
              <a:rPr lang="en-US" b="true" sz="3606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Concorrência: </a:t>
            </a:r>
            <a:r>
              <a:rPr lang="en-US" sz="3606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Intel enfrentou a concorrência de empresas japonesas, que ofereciam produtos mais baratos.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41857" y="6069814"/>
            <a:ext cx="13804286" cy="19267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082" indent="-393541" lvl="1">
              <a:lnSpc>
                <a:spcPts val="5103"/>
              </a:lnSpc>
              <a:buFont typeface="Arial"/>
              <a:buChar char="•"/>
            </a:pPr>
            <a:r>
              <a:rPr lang="en-US" b="true" sz="3645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Mudanças de mercado: </a:t>
            </a:r>
            <a:r>
              <a:rPr lang="en-US" sz="3645">
                <a:solidFill>
                  <a:srgbClr val="FFFFFF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A empresa precisou se adaptar às novas tecnologias e às demandas do mercado, como a ascensão dos dispositivos móveis.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DAGXV5fjKds</dc:identifier>
  <dcterms:modified xsi:type="dcterms:W3CDTF">2011-08-01T06:04:30Z</dcterms:modified>
  <cp:revision>1</cp:revision>
  <dc:title>Blue and White Modern Gradient Corporate Project Proposal Presentation</dc:title>
</cp:coreProperties>
</file>

<file path=docProps/thumbnail.jpeg>
</file>